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81" r:id="rId3"/>
    <p:sldId id="282" r:id="rId4"/>
    <p:sldId id="283" r:id="rId5"/>
    <p:sldId id="263" r:id="rId6"/>
    <p:sldId id="284" r:id="rId7"/>
    <p:sldId id="285" r:id="rId8"/>
    <p:sldId id="272" r:id="rId9"/>
    <p:sldId id="286" r:id="rId10"/>
    <p:sldId id="265" r:id="rId11"/>
    <p:sldId id="270" r:id="rId12"/>
    <p:sldId id="264" r:id="rId13"/>
    <p:sldId id="323" r:id="rId14"/>
    <p:sldId id="322" r:id="rId15"/>
    <p:sldId id="324" r:id="rId16"/>
    <p:sldId id="271" r:id="rId17"/>
    <p:sldId id="289" r:id="rId18"/>
    <p:sldId id="288" r:id="rId19"/>
    <p:sldId id="290" r:id="rId20"/>
    <p:sldId id="291" r:id="rId21"/>
    <p:sldId id="292" r:id="rId22"/>
    <p:sldId id="293" r:id="rId23"/>
    <p:sldId id="294" r:id="rId24"/>
    <p:sldId id="295" r:id="rId25"/>
    <p:sldId id="298" r:id="rId26"/>
    <p:sldId id="299" r:id="rId27"/>
    <p:sldId id="262" r:id="rId28"/>
    <p:sldId id="310" r:id="rId29"/>
    <p:sldId id="311" r:id="rId30"/>
    <p:sldId id="301" r:id="rId31"/>
    <p:sldId id="302" r:id="rId32"/>
    <p:sldId id="305" r:id="rId33"/>
    <p:sldId id="307" r:id="rId34"/>
    <p:sldId id="306" r:id="rId35"/>
    <p:sldId id="308" r:id="rId36"/>
    <p:sldId id="287" r:id="rId37"/>
    <p:sldId id="313" r:id="rId38"/>
    <p:sldId id="315" r:id="rId39"/>
    <p:sldId id="314" r:id="rId40"/>
    <p:sldId id="316" r:id="rId41"/>
    <p:sldId id="275" r:id="rId42"/>
    <p:sldId id="276" r:id="rId43"/>
    <p:sldId id="277" r:id="rId44"/>
    <p:sldId id="317" r:id="rId45"/>
    <p:sldId id="318" r:id="rId46"/>
    <p:sldId id="319" r:id="rId47"/>
    <p:sldId id="320" r:id="rId48"/>
    <p:sldId id="321" r:id="rId49"/>
    <p:sldId id="279" r:id="rId50"/>
    <p:sldId id="267" r:id="rId5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>
      <p:cViewPr varScale="1">
        <p:scale>
          <a:sx n="88" d="100"/>
          <a:sy n="88" d="100"/>
        </p:scale>
        <p:origin x="-117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5F670E-55E0-4967-946C-4E2607EF2D47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63C578-CCFC-438F-BC7A-9ACFFD70AB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977CA6-0178-422C-8D1F-451F5FE1BDAA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D2511F-B828-4081-9331-FAE4EAC830E0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81647A-FBAD-436F-9CE3-A78B181FE8D2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FFAD6C-6458-4E5A-AE2C-68772D3E332F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03883B-583B-40EF-AE79-A046C819A5B7}" type="slidenum">
              <a:rPr lang="ru-RU" altLang="ru-RU"/>
              <a:pPr/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C003-44A9-404B-8FA3-12394D1406D4}" type="datetime1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C3198-773E-41EA-AEEF-561131B61D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91E7D-FCF5-4C52-BF83-807872E531EB}" type="datetime1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3C514-6716-4384-B82B-91C69E94DC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BF357-A4C4-4395-8EAC-17BC81F8D779}" type="datetime1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B0B8F-EE52-4261-970A-1646670139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BF5A-6599-448F-A71F-37194E7FE375}" type="datetime1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E62DB-2A4D-4F58-93C4-C68AD52BBB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7800-AEE3-4E58-9BEE-2E3E8A147BCC}" type="datetime1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5F4AA-C3F2-40CE-98B3-487A595D78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8683-7E12-4657-A6AF-7E6A1DCCF33C}" type="datetime1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F4FAB-EF09-4032-A922-A2CCE22F8A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18DF-DDD3-4CD6-8C3A-DC69F56BED34}" type="datetime1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9724A-6753-46F7-A480-0A87C8434B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3716-3DD6-4F7F-9271-20A539CF78F8}" type="datetime1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05804-B1C8-4B5C-806B-C8C02C28860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751A-E036-4FB6-9D52-B5F44221C172}" type="datetime1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D1BD-2B0E-42B2-A9D0-3E49ADBE6C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79D0-3EB5-4D06-BB58-5A7CD4239E8F}" type="datetime1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7180B-A861-4E00-877C-DBEA61DAED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2705-31C6-4D91-B52D-23319D958A4D}" type="datetime1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EDC2E-C5F7-47CE-8686-A58C689A3D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E89F99-F3DF-4443-BD2E-630164A5DD6E}" type="datetime1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490542F-378F-47D5-B60E-A26F897424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www.adme.ru/tvorchestvo-hudozhniki/24-primera-socialnoj-reklamy-kotoraya-dostaet-do-serdca-1659415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me.ru/tvorchestvo-hudozhniki/24-primera-socialnoj-reklamy-kotoraya-dostaet-do-serdca-1659415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estniksr.ru/news/12753-gazeta-vestnik-surgutskogo-raiona-vybrala-svoego-pobeditelja-na-konkurse-socialnoi-reklamy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psyfactor.org/lib/color9.ht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mallbusiness.chron.com/psychology-color-commercial-settings-74744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syfactor.org/lib/color9.htm" TargetMode="External"/><Relationship Id="rId2" Type="http://schemas.openxmlformats.org/officeDocument/2006/relationships/hyperlink" Target="https://genproc.gov.ru/anticor/anticor-legal-education/video/1481150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nomy.ru/lib/3467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195513" y="2708275"/>
            <a:ext cx="48244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latin typeface="Verdana" pitchFamily="34" charset="0"/>
              </a:rPr>
              <a:t>СОЦИАЛЬНАЯ РЕКЛАМА КАК ИНСТРУМЕНТ БОРЬБЫ С КОРРУПЦИЕЙ 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2195513" y="5013325"/>
            <a:ext cx="48244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>
                <a:latin typeface="Verdana" pitchFamily="34" charset="0"/>
              </a:rPr>
              <a:t>Докладчик</a:t>
            </a:r>
          </a:p>
          <a:p>
            <a:pPr algn="ctr" eaLnBrk="1" hangingPunct="1"/>
            <a:r>
              <a:rPr lang="ru-RU" altLang="ru-RU" b="1">
                <a:latin typeface="Verdana" pitchFamily="34" charset="0"/>
              </a:rPr>
              <a:t>Голоусова Елизавета Сергеевна</a:t>
            </a:r>
          </a:p>
          <a:p>
            <a:pPr algn="ctr" eaLnBrk="1" hangingPunct="1"/>
            <a:r>
              <a:rPr lang="ru-RU" altLang="ru-RU">
                <a:latin typeface="Verdana" pitchFamily="34" charset="0"/>
              </a:rPr>
              <a:t>Кандидат филологических наук, доцент кафедры периодической печати и сетевых изданий УрФУ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843213" y="158750"/>
            <a:ext cx="6265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latin typeface="Verdana" pitchFamily="34" charset="0"/>
              </a:rPr>
              <a:t>Название темы презентации		</a:t>
            </a:r>
            <a:r>
              <a:rPr lang="ru-RU" altLang="ru-RU" sz="1000" b="1">
                <a:latin typeface="Verdana" pitchFamily="34" charset="0"/>
              </a:rPr>
              <a:t>	Фамилия И. О.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ru-RU" altLang="ru-RU" sz="2800" b="1">
                <a:latin typeface="Verdana" pitchFamily="34" charset="0"/>
              </a:rPr>
              <a:t> Особенности восприятия</a:t>
            </a:r>
          </a:p>
        </p:txBody>
      </p:sp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561975" y="1627188"/>
            <a:ext cx="82089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altLang="ru-RU">
                <a:solidFill>
                  <a:srgbClr val="333333"/>
                </a:solidFill>
                <a:latin typeface="Arial" pitchFamily="34" charset="0"/>
              </a:rPr>
              <a:t>Одна и та же публикация может быть понята разными людьми не только с разной мерой глубины, но и с разной мерой адекватности.</a:t>
            </a:r>
            <a:endParaRPr lang="ru-RU" altLang="ru-RU" sz="1400">
              <a:latin typeface="Arial" pitchFamily="34" charset="0"/>
              <a:ea typeface="Calibri" pitchFamily="34" charset="0"/>
            </a:endParaRPr>
          </a:p>
        </p:txBody>
      </p:sp>
      <p:pic>
        <p:nvPicPr>
          <p:cNvPr id="1434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88" y="2708275"/>
            <a:ext cx="39624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Картинки по запросу неудачная социальная рекла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492375"/>
            <a:ext cx="2900363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68313" y="836613"/>
            <a:ext cx="8351837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altLang="ru-RU">
                <a:solidFill>
                  <a:srgbClr val="333333"/>
                </a:solidFill>
                <a:latin typeface="Open Sans"/>
                <a:cs typeface="Times New Roman" pitchFamily="18" charset="0"/>
              </a:rPr>
              <a:t>Что влияет на восприятие информации? Три группы факторов: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altLang="ru-RU">
                <a:solidFill>
                  <a:srgbClr val="333333"/>
                </a:solidFill>
                <a:latin typeface="Open Sans"/>
                <a:cs typeface="Times New Roman" pitchFamily="18" charset="0"/>
              </a:rPr>
              <a:t>1)характеристики личности, выступающей в качестве субъекта восприятия и понимания; параметры текста и той реальности, которая в этом тексте отражается; </a:t>
            </a:r>
            <a:endParaRPr lang="ru-RU" altLang="ru-RU" sz="1400"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altLang="ru-RU">
                <a:solidFill>
                  <a:srgbClr val="333333"/>
                </a:solidFill>
                <a:latin typeface="Open Sans"/>
                <a:cs typeface="Times New Roman" pitchFamily="18" charset="0"/>
              </a:rPr>
              <a:t>2)особенности ситуации, в которой протекает процесс восприятия и понимания.</a:t>
            </a:r>
            <a:endParaRPr lang="ru-RU" altLang="ru-RU" sz="1400"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altLang="ru-RU">
                <a:solidFill>
                  <a:srgbClr val="000000"/>
                </a:solidFill>
                <a:latin typeface="inherit"/>
                <a:cs typeface="Times New Roman" pitchFamily="18" charset="0"/>
              </a:rPr>
              <a:t>3)личностные факторы.</a:t>
            </a:r>
            <a:endParaRPr lang="ru-RU" altLang="ru-RU" sz="1400"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843213" y="158750"/>
            <a:ext cx="6265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latin typeface="Verdana" pitchFamily="34" charset="0"/>
              </a:rPr>
              <a:t>Название темы презентации		</a:t>
            </a:r>
            <a:r>
              <a:rPr lang="ru-RU" altLang="ru-RU" sz="1000" b="1">
                <a:latin typeface="Verdana" pitchFamily="34" charset="0"/>
              </a:rPr>
              <a:t>	Голоусова Е.С. 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39750" y="1557338"/>
            <a:ext cx="80994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 eaLnBrk="1" hangingPunct="1"/>
            <a:r>
              <a:rPr lang="ru-RU" altLang="ru-RU" sz="1400">
                <a:latin typeface="Arial" pitchFamily="34" charset="0"/>
              </a:rPr>
              <a:t>Важнейшим из действующих при контакте "потребителя" с информацией механизмов является </a:t>
            </a:r>
            <a:r>
              <a:rPr lang="ru-RU" altLang="ru-RU" sz="1400" b="1">
                <a:latin typeface="Arial" pitchFamily="34" charset="0"/>
              </a:rPr>
              <a:t>установка восприятия</a:t>
            </a:r>
            <a:r>
              <a:rPr lang="ru-RU" altLang="ru-RU" sz="1400">
                <a:latin typeface="Arial" pitchFamily="34" charset="0"/>
              </a:rPr>
              <a:t>. </a:t>
            </a:r>
          </a:p>
          <a:p>
            <a:pPr algn="just" eaLnBrk="1" hangingPunct="1"/>
            <a:endParaRPr lang="ru-RU" altLang="ru-RU" sz="1400">
              <a:latin typeface="Arial" pitchFamily="34" charset="0"/>
            </a:endParaRPr>
          </a:p>
          <a:p>
            <a:pPr algn="just" eaLnBrk="1" hangingPunct="1"/>
            <a:r>
              <a:rPr lang="ru-RU" altLang="ru-RU" sz="1400">
                <a:latin typeface="Arial" pitchFamily="34" charset="0"/>
              </a:rPr>
              <a:t>Установка восприятия  - готовность, предрасположенность реагировать определенным, соответствующим образом на предлагаемую информацию</a:t>
            </a:r>
            <a:r>
              <a:rPr lang="ru-RU" altLang="ru-RU" sz="1400"/>
              <a:t>. </a:t>
            </a:r>
          </a:p>
          <a:p>
            <a:pPr algn="just" eaLnBrk="1" hangingPunct="1"/>
            <a:endParaRPr lang="ru-RU" altLang="ru-RU" sz="1400">
              <a:latin typeface="Verdana" pitchFamily="34" charset="0"/>
            </a:endParaRPr>
          </a:p>
          <a:p>
            <a:pPr algn="just" eaLnBrk="1" hangingPunct="1"/>
            <a:endParaRPr lang="ru-RU" altLang="ru-RU" sz="1400">
              <a:latin typeface="Verdana" pitchFamily="34" charset="0"/>
            </a:endParaRPr>
          </a:p>
          <a:p>
            <a:pPr algn="just" eaLnBrk="1" hangingPunct="1"/>
            <a:endParaRPr lang="ru-RU" altLang="ru-RU" sz="1400">
              <a:latin typeface="Verdana" pitchFamily="34" charset="0"/>
            </a:endParaRPr>
          </a:p>
          <a:p>
            <a:pPr algn="just" eaLnBrk="1" hangingPunct="1"/>
            <a:endParaRPr lang="ru-RU" altLang="ru-RU" sz="1400">
              <a:latin typeface="Verdana" pitchFamily="34" charset="0"/>
            </a:endParaRPr>
          </a:p>
          <a:p>
            <a:pPr algn="just" eaLnBrk="1" hangingPunct="1"/>
            <a:endParaRPr lang="ru-RU" altLang="ru-RU" sz="1400">
              <a:latin typeface="Verdana" pitchFamily="34" charset="0"/>
            </a:endParaRPr>
          </a:p>
          <a:p>
            <a:pPr algn="just" eaLnBrk="1" hangingPunct="1"/>
            <a:endParaRPr lang="ru-RU" altLang="ru-RU" sz="1400">
              <a:latin typeface="Verdana" pitchFamily="34" charset="0"/>
            </a:endParaRPr>
          </a:p>
          <a:p>
            <a:pPr algn="just" eaLnBrk="1" hangingPunct="1"/>
            <a:endParaRPr lang="ru-RU" altLang="ru-RU" sz="1400">
              <a:latin typeface="Verdana" pitchFamily="34" charset="0"/>
            </a:endParaRPr>
          </a:p>
          <a:p>
            <a:pPr algn="just" eaLnBrk="1" hangingPunct="1"/>
            <a:endParaRPr lang="ru-RU" altLang="ru-RU" sz="1400">
              <a:latin typeface="Verdana" pitchFamily="34" charset="0"/>
            </a:endParaRPr>
          </a:p>
          <a:p>
            <a:pPr algn="just" eaLnBrk="1" hangingPunct="1"/>
            <a:endParaRPr lang="ru-RU" altLang="ru-RU" sz="1400">
              <a:latin typeface="Verdana" pitchFamily="34" charset="0"/>
            </a:endParaRP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ru-RU" altLang="ru-RU" sz="2800" b="1">
                <a:latin typeface="Arial" pitchFamily="34" charset="0"/>
              </a:rPr>
              <a:t>Личностные факторы - установки восприятия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теория покол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1052513"/>
            <a:ext cx="868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теория покол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96975"/>
            <a:ext cx="774541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333375"/>
            <a:ext cx="88138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1196975"/>
            <a:ext cx="824388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</a:rPr>
              <a:t>Что влияет на процесс восприятия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</a:rPr>
              <a:t>деятельности статус индивида;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</a:rPr>
              <a:t>его социальный статус, связанный с принадлежностью субъекта восприятия к определенной социальной (профессиональной, классовой и т.п.) среде;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</a:rPr>
              <a:t>социокультурный статус;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</a:rPr>
              <a:t>психологические особенности личности.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/>
          <a:lstStyle/>
          <a:p>
            <a:pPr algn="l"/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Условия эффективности социальной рекламы.</a:t>
            </a:r>
            <a:r>
              <a:rPr lang="ru-RU" altLang="ru-RU" sz="240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smtClean="0">
                <a:latin typeface="Arial" pitchFamily="34" charset="0"/>
                <a:cs typeface="Arial" pitchFamily="34" charset="0"/>
              </a:rPr>
            </a:br>
            <a:endParaRPr lang="ru-RU" altLang="ru-RU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Объект 4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ru-RU" altLang="ru-RU" sz="1800" smtClean="0"/>
              <a:t>1. </a:t>
            </a:r>
            <a:r>
              <a:rPr lang="ru-RU" altLang="ru-RU" sz="1800" smtClean="0">
                <a:latin typeface="Arial" pitchFamily="34" charset="0"/>
                <a:cs typeface="Arial" pitchFamily="34" charset="0"/>
              </a:rPr>
              <a:t>Должна нести позитивный настрой.</a:t>
            </a:r>
          </a:p>
          <a:p>
            <a:r>
              <a:rPr lang="ru-RU" altLang="ru-RU" sz="1800" smtClean="0">
                <a:latin typeface="Arial" pitchFamily="34" charset="0"/>
                <a:cs typeface="Arial" pitchFamily="34" charset="0"/>
              </a:rPr>
              <a:t>2. Главным героем сюжета является человек, с его привычками, проблемами, желаниями.</a:t>
            </a:r>
          </a:p>
          <a:p>
            <a:r>
              <a:rPr lang="ru-RU" altLang="ru-RU" sz="1800" smtClean="0">
                <a:latin typeface="Arial" pitchFamily="34" charset="0"/>
                <a:cs typeface="Arial" pitchFamily="34" charset="0"/>
              </a:rPr>
              <a:t>3. В своей основе содержит ценности, традиции, социальные нормы.</a:t>
            </a:r>
          </a:p>
          <a:p>
            <a:r>
              <a:rPr lang="ru-RU" altLang="ru-RU" sz="1800" smtClean="0">
                <a:latin typeface="Arial" pitchFamily="34" charset="0"/>
                <a:cs typeface="Arial" pitchFamily="34" charset="0"/>
              </a:rPr>
              <a:t>4. Не должна провоцировать разногласия между различными слоями населения и т.д.</a:t>
            </a:r>
          </a:p>
          <a:p>
            <a:r>
              <a:rPr lang="ru-RU" altLang="ru-RU" sz="1800" smtClean="0">
                <a:latin typeface="Arial" pitchFamily="34" charset="0"/>
                <a:cs typeface="Arial" pitchFamily="34" charset="0"/>
              </a:rPr>
              <a:t>5. Помогает формировать уважение к традициям и наследию нации.</a:t>
            </a:r>
          </a:p>
          <a:p>
            <a:r>
              <a:rPr lang="ru-RU" altLang="ru-RU" sz="1800" smtClean="0">
                <a:latin typeface="Arial" pitchFamily="34" charset="0"/>
                <a:cs typeface="Arial" pitchFamily="34" charset="0"/>
              </a:rPr>
              <a:t> </a:t>
            </a: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Планирование социальной рекламной кампании</a:t>
            </a:r>
            <a:endParaRPr lang="ru-RU" altLang="ru-RU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b="1" smtClean="0">
                <a:latin typeface="Arial" pitchFamily="34" charset="0"/>
                <a:cs typeface="Arial" pitchFamily="34" charset="0"/>
              </a:rPr>
              <a:t>Этап </a:t>
            </a:r>
            <a:r>
              <a:rPr lang="en-GB" altLang="ru-RU" sz="1800" b="1" smtClean="0">
                <a:latin typeface="Arial" pitchFamily="34" charset="0"/>
                <a:cs typeface="Arial" pitchFamily="34" charset="0"/>
              </a:rPr>
              <a:t>I. </a:t>
            </a:r>
            <a:r>
              <a:rPr lang="ru-RU" altLang="ru-RU" sz="1800" b="1" smtClean="0">
                <a:latin typeface="Arial" pitchFamily="34" charset="0"/>
                <a:cs typeface="Arial" pitchFamily="34" charset="0"/>
              </a:rPr>
              <a:t>Выявление целевой аудитории, которая может состоять из отдельных лиц, групп, широкой публики.</a:t>
            </a:r>
          </a:p>
          <a:p>
            <a:r>
              <a:rPr lang="ru-RU" altLang="ru-RU" sz="1800" smtClean="0">
                <a:latin typeface="Arial" pitchFamily="34" charset="0"/>
                <a:cs typeface="Arial" pitchFamily="34" charset="0"/>
              </a:rPr>
              <a:t>1. Выявить статус и роли: четкое представление о целевой аудитории оказывает определяющее влияние на решение о том, что, как, когда, где, от чьего имени сказать;</a:t>
            </a:r>
          </a:p>
          <a:p>
            <a:r>
              <a:rPr lang="ru-RU" altLang="ru-RU" sz="1800" smtClean="0">
                <a:latin typeface="Arial" pitchFamily="34" charset="0"/>
                <a:cs typeface="Arial" pitchFamily="34" charset="0"/>
              </a:rPr>
              <a:t>2. Определить  желаемую ответную реакцию.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ru-RU" altLang="ru-RU" sz="3200" smtClean="0">
                <a:latin typeface="Arial" pitchFamily="34" charset="0"/>
                <a:cs typeface="Arial" pitchFamily="34" charset="0"/>
              </a:rPr>
              <a:t>Этап</a:t>
            </a:r>
            <a:r>
              <a:rPr lang="en-GB" altLang="ru-RU" sz="3200" smtClean="0">
                <a:latin typeface="Arial" pitchFamily="34" charset="0"/>
                <a:cs typeface="Arial" pitchFamily="34" charset="0"/>
              </a:rPr>
              <a:t> II. </a:t>
            </a:r>
            <a:r>
              <a:rPr lang="ru-RU" altLang="ru-RU" sz="3200" smtClean="0">
                <a:latin typeface="Arial" pitchFamily="34" charset="0"/>
                <a:cs typeface="Arial" pitchFamily="34" charset="0"/>
              </a:rPr>
              <a:t>Выбор эффективного обращения </a:t>
            </a:r>
            <a:br>
              <a:rPr lang="ru-RU" altLang="ru-RU" sz="3200" smtClean="0">
                <a:latin typeface="Arial" pitchFamily="34" charset="0"/>
                <a:cs typeface="Arial" pitchFamily="34" charset="0"/>
              </a:rPr>
            </a:br>
            <a:endParaRPr lang="ru-RU" altLang="ru-RU" sz="32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Объект 4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r>
              <a:rPr lang="ru-RU" altLang="ru-RU" sz="2000" smtClean="0">
                <a:latin typeface="Arial" pitchFamily="34" charset="0"/>
                <a:cs typeface="Arial" pitchFamily="34" charset="0"/>
              </a:rPr>
              <a:t>Для этого нужно ответить на три вопроса</a:t>
            </a:r>
          </a:p>
          <a:p>
            <a:r>
              <a:rPr lang="ru-RU" altLang="ru-RU" sz="2000" smtClean="0">
                <a:latin typeface="Arial" pitchFamily="34" charset="0"/>
                <a:cs typeface="Arial" pitchFamily="34" charset="0"/>
              </a:rPr>
              <a:t>1) Что сказать (содержание обращения), </a:t>
            </a:r>
          </a:p>
          <a:p>
            <a:r>
              <a:rPr lang="ru-RU" altLang="ru-RU" sz="2000" smtClean="0">
                <a:latin typeface="Arial" pitchFamily="34" charset="0"/>
                <a:cs typeface="Arial" pitchFamily="34" charset="0"/>
              </a:rPr>
              <a:t>2) Как сказать убедительно (структура обращения), </a:t>
            </a:r>
          </a:p>
          <a:p>
            <a:r>
              <a:rPr lang="ru-RU" altLang="ru-RU" sz="2000" smtClean="0">
                <a:latin typeface="Arial" pitchFamily="34" charset="0"/>
                <a:cs typeface="Arial" pitchFamily="34" charset="0"/>
              </a:rPr>
              <a:t>3) Какова форма обращения.</a:t>
            </a:r>
          </a:p>
          <a:p>
            <a:endParaRPr lang="ru-RU" altLang="ru-RU" sz="2000" smtClean="0">
              <a:latin typeface="Arial" pitchFamily="34" charset="0"/>
              <a:cs typeface="Arial" pitchFamily="34" charset="0"/>
            </a:endParaRP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971550" y="1125538"/>
            <a:ext cx="76327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Социальная реклама (</a:t>
            </a:r>
            <a:r>
              <a:rPr lang="ru-RU" altLang="ru-RU" i="1">
                <a:solidFill>
                  <a:srgbClr val="663333"/>
                </a:solidFill>
                <a:latin typeface="Arial" pitchFamily="34" charset="0"/>
              </a:rPr>
              <a:t>Social Advertising</a:t>
            </a: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) — это реклама, направленная на изменение моделей социального поведения и привлечение внимания к общественно значимым явлениям и проблемам. </a:t>
            </a:r>
          </a:p>
          <a:p>
            <a:pPr algn="just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algn="just"/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Социальная реклама </a:t>
            </a:r>
            <a:r>
              <a:rPr lang="en-US" altLang="ru-RU">
                <a:solidFill>
                  <a:srgbClr val="000000"/>
                </a:solidFill>
                <a:latin typeface="Arial" pitchFamily="34" charset="0"/>
              </a:rPr>
              <a:t> - </a:t>
            </a: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особая форму неличного представления и продвижения социальных идей, поведения и практик, способствующих как гуманизации общества в целом, так и достижению отдельных целей, полезных с точки зрения общественного блага.</a:t>
            </a:r>
            <a:endParaRPr lang="ru-RU" altLang="ru-RU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771775" y="187325"/>
            <a:ext cx="6265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latin typeface="Verdana" pitchFamily="34" charset="0"/>
              </a:rPr>
              <a:t>Социальная реклама</a:t>
            </a:r>
            <a:endParaRPr lang="ru-RU" altLang="ru-RU" sz="1000" b="1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latin typeface="Arial" pitchFamily="34" charset="0"/>
                <a:cs typeface="Arial" pitchFamily="34" charset="0"/>
              </a:rPr>
              <a:t>Что может заинтересовать адресата сообщения? 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>
                <a:latin typeface="Arial" pitchFamily="34" charset="0"/>
                <a:cs typeface="Arial" pitchFamily="34" charset="0"/>
              </a:rPr>
              <a:t>Личная выгода получить какую-либо льготу; </a:t>
            </a:r>
          </a:p>
          <a:p>
            <a:endParaRPr lang="ru-RU" altLang="ru-RU" sz="240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z="2400" smtClean="0">
                <a:latin typeface="Arial" pitchFamily="34" charset="0"/>
                <a:cs typeface="Arial" pitchFamily="34" charset="0"/>
              </a:rPr>
              <a:t>Страх потерять здоровье (регулярно проходить диспансеризацию у врача); </a:t>
            </a:r>
          </a:p>
          <a:p>
            <a:endParaRPr lang="ru-RU" altLang="ru-RU" sz="240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z="2400" smtClean="0">
                <a:latin typeface="Arial" pitchFamily="34" charset="0"/>
                <a:cs typeface="Arial" pitchFamily="34" charset="0"/>
              </a:rPr>
              <a:t>Чувство сопричастности к преодолению каких-то негативных явлений (наркомания и так далее).</a:t>
            </a:r>
          </a:p>
          <a:p>
            <a:endParaRPr lang="ru-RU" altLang="ru-RU" sz="24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61363" cy="792162"/>
          </a:xfrm>
        </p:spPr>
        <p:txBody>
          <a:bodyPr/>
          <a:lstStyle/>
          <a:p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Этап </a:t>
            </a:r>
            <a:r>
              <a:rPr lang="en-GB" altLang="ru-RU" sz="2400" b="1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. Выбор средств распространения информации</a:t>
            </a:r>
            <a:r>
              <a:rPr lang="en-GB" altLang="ru-RU" sz="2400" b="1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altLang="ru-RU" sz="2400" b="1" smtClean="0">
                <a:latin typeface="Arial" pitchFamily="34" charset="0"/>
                <a:cs typeface="Arial" pitchFamily="34" charset="0"/>
              </a:rPr>
            </a:br>
            <a:endParaRPr lang="ru-RU" altLang="ru-RU" sz="2400" b="1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291512" cy="4929188"/>
          </a:xfrm>
        </p:spPr>
        <p:txBody>
          <a:bodyPr/>
          <a:lstStyle/>
          <a:p>
            <a:r>
              <a:rPr lang="ru-RU" altLang="ru-RU" sz="2400" smtClean="0">
                <a:latin typeface="Arial" pitchFamily="34" charset="0"/>
                <a:cs typeface="Arial" pitchFamily="34" charset="0"/>
              </a:rPr>
              <a:t>1. Личная коммуникация, когда общаются двое или более лиц ("канал молвы");</a:t>
            </a:r>
          </a:p>
          <a:p>
            <a:r>
              <a:rPr lang="ru-RU" altLang="ru-RU" sz="2400" smtClean="0">
                <a:latin typeface="Arial" pitchFamily="34" charset="0"/>
                <a:cs typeface="Arial" pitchFamily="34" charset="0"/>
              </a:rPr>
              <a:t>2. Неличная коммуникация</a:t>
            </a:r>
          </a:p>
          <a:p>
            <a:r>
              <a:rPr lang="ru-RU" altLang="ru-RU" sz="2400" smtClean="0">
                <a:latin typeface="Arial" pitchFamily="34" charset="0"/>
                <a:cs typeface="Arial" pitchFamily="34" charset="0"/>
              </a:rPr>
              <a:t>· визуальная (ТВ)</a:t>
            </a:r>
          </a:p>
          <a:p>
            <a:r>
              <a:rPr lang="ru-RU" altLang="ru-RU" sz="2400" smtClean="0">
                <a:latin typeface="Arial" pitchFamily="34" charset="0"/>
                <a:cs typeface="Arial" pitchFamily="34" charset="0"/>
              </a:rPr>
              <a:t>· звуковая (радио)</a:t>
            </a:r>
          </a:p>
          <a:p>
            <a:r>
              <a:rPr lang="ru-RU" altLang="ru-RU" sz="2400" smtClean="0">
                <a:latin typeface="Arial" pitchFamily="34" charset="0"/>
                <a:cs typeface="Arial" pitchFamily="34" charset="0"/>
              </a:rPr>
              <a:t>· письменная (Direct mail (прямая рассылка))</a:t>
            </a:r>
          </a:p>
          <a:p>
            <a:r>
              <a:rPr lang="ru-RU" altLang="ru-RU" sz="2400" smtClean="0">
                <a:latin typeface="Arial" pitchFamily="34" charset="0"/>
                <a:cs typeface="Arial" pitchFamily="34" charset="0"/>
              </a:rPr>
              <a:t>· мероприятия событийного характера (презентации, юбилеи, празднование социальных праздников: дня молодежи, дня пожилых людей и так далее).</a:t>
            </a: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Этап </a:t>
            </a:r>
            <a:r>
              <a:rPr lang="en-GB" altLang="ru-RU" sz="2400" b="1" smtClean="0">
                <a:latin typeface="Arial" pitchFamily="34" charset="0"/>
                <a:cs typeface="Arial" pitchFamily="34" charset="0"/>
              </a:rPr>
              <a:t>IV</a:t>
            </a:r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.  Выбор достойных источников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ru-RU" altLang="ru-RU" sz="2000" smtClean="0">
                <a:latin typeface="Arial" pitchFamily="34" charset="0"/>
                <a:cs typeface="Arial" pitchFamily="34" charset="0"/>
              </a:rPr>
              <a:t> Нужно выделять источники, которые пользуются доверием, являются авторитетами у </a:t>
            </a:r>
            <a:r>
              <a:rPr lang="ru-RU" altLang="ru-RU" sz="2000" b="1" smtClean="0">
                <a:latin typeface="Arial" pitchFamily="34" charset="0"/>
                <a:cs typeface="Arial" pitchFamily="34" charset="0"/>
              </a:rPr>
              <a:t>определенных групп общества </a:t>
            </a:r>
            <a:r>
              <a:rPr lang="ru-RU" altLang="ru-RU" sz="2000" smtClean="0">
                <a:latin typeface="Arial" pitchFamily="34" charset="0"/>
                <a:cs typeface="Arial" pitchFamily="34" charset="0"/>
              </a:rPr>
              <a:t>(лидеры, артисты, общественные деятели).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latin typeface="Arial" pitchFamily="34" charset="0"/>
                <a:cs typeface="Arial" pitchFamily="34" charset="0"/>
              </a:rPr>
              <a:t>Этап </a:t>
            </a:r>
            <a:r>
              <a:rPr lang="en-GB" altLang="ru-RU" sz="3200" b="1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altLang="ru-RU" sz="3200" b="1" smtClean="0">
                <a:latin typeface="Arial" pitchFamily="34" charset="0"/>
                <a:cs typeface="Arial" pitchFamily="34" charset="0"/>
              </a:rPr>
              <a:t>. Обратная связь  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smtClean="0">
                <a:latin typeface="Arial" pitchFamily="34" charset="0"/>
                <a:cs typeface="Arial" pitchFamily="34" charset="0"/>
              </a:rPr>
              <a:t>Учет информации "обратной связи" с интересующей аудиторией. Сбор сведений может происходить:</a:t>
            </a:r>
          </a:p>
          <a:p>
            <a:r>
              <a:rPr lang="ru-RU" altLang="ru-RU" sz="2800" smtClean="0">
                <a:latin typeface="Arial" pitchFamily="34" charset="0"/>
                <a:cs typeface="Arial" pitchFamily="34" charset="0"/>
              </a:rPr>
              <a:t>лично;</a:t>
            </a:r>
          </a:p>
          <a:p>
            <a:r>
              <a:rPr lang="ru-RU" altLang="ru-RU" sz="2800" smtClean="0">
                <a:latin typeface="Arial" pitchFamily="34" charset="0"/>
                <a:cs typeface="Arial" pitchFamily="34" charset="0"/>
              </a:rPr>
              <a:t>анкетирование в ходе проведения каких-то мероприятий;</a:t>
            </a:r>
          </a:p>
          <a:p>
            <a:r>
              <a:rPr lang="ru-RU" altLang="ru-RU" sz="2800" smtClean="0">
                <a:latin typeface="Arial" pitchFamily="34" charset="0"/>
                <a:cs typeface="Arial" pitchFamily="34" charset="0"/>
              </a:rPr>
              <a:t>телефонные и другие интервью.</a:t>
            </a:r>
          </a:p>
          <a:p>
            <a:endParaRPr lang="ru-RU" altLang="ru-RU" sz="28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latin typeface="Arial" pitchFamily="34" charset="0"/>
                <a:cs typeface="Arial" pitchFamily="34" charset="0"/>
              </a:rPr>
              <a:t>Что важно выяснить? 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>
                <a:latin typeface="Arial" pitchFamily="34" charset="0"/>
                <a:cs typeface="Arial" pitchFamily="34" charset="0"/>
              </a:rPr>
              <a:t>Узнает ли общественность сообщение, Принимает ли его, </a:t>
            </a:r>
          </a:p>
          <a:p>
            <a:r>
              <a:rPr lang="ru-RU" altLang="ru-RU" sz="2400" smtClean="0">
                <a:latin typeface="Arial" pitchFamily="34" charset="0"/>
                <a:cs typeface="Arial" pitchFamily="34" charset="0"/>
              </a:rPr>
              <a:t>Какие моменты из него запомнила, и сколько раз видела; </a:t>
            </a:r>
          </a:p>
          <a:p>
            <a:r>
              <a:rPr lang="ru-RU" altLang="ru-RU" sz="2400" smtClean="0">
                <a:latin typeface="Arial" pitchFamily="34" charset="0"/>
                <a:cs typeface="Arial" pitchFamily="34" charset="0"/>
              </a:rPr>
              <a:t>Какие чувства возникли по поводу этого сообщения; </a:t>
            </a:r>
          </a:p>
          <a:p>
            <a:r>
              <a:rPr lang="ru-RU" altLang="ru-RU" sz="2400" smtClean="0">
                <a:latin typeface="Arial" pitchFamily="34" charset="0"/>
                <a:cs typeface="Arial" pitchFamily="34" charset="0"/>
              </a:rPr>
              <a:t>Каким было ее отношение к данной социальной организации в прошлом и каким стало теперь.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latin typeface="Arial" pitchFamily="34" charset="0"/>
                <a:cs typeface="Arial" pitchFamily="34" charset="0"/>
              </a:rPr>
              <a:t>Основа успеха рекламы  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400" smtClean="0"/>
              <a:t>Привлечение внимания той или иной аудитории к рекламным средствам является основой успеха социальной рекламной кампании. </a:t>
            </a:r>
          </a:p>
          <a:p>
            <a:pPr algn="just"/>
            <a:r>
              <a:rPr lang="ru-RU" altLang="ru-RU" sz="2400" smtClean="0"/>
              <a:t>Объективные возможности привлечения произвольного внимания к рекламе и превращения его в устойчивую реакцию обусловлены самой природой рекламы. </a:t>
            </a:r>
          </a:p>
          <a:p>
            <a:pPr algn="just"/>
            <a:endParaRPr lang="ru-RU" altLang="ru-RU" sz="2400" smtClean="0"/>
          </a:p>
          <a:p>
            <a:pPr algn="just"/>
            <a:r>
              <a:rPr lang="ru-RU" altLang="ru-RU" sz="2400" smtClean="0"/>
              <a:t>Однако здесь существует ряд закономерностей. Одна из них — взаимодействие конкретного вида рекламы, свойств передаваемого сообщения и характера аудитории.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525963"/>
          </a:xfrm>
        </p:spPr>
        <p:txBody>
          <a:bodyPr/>
          <a:lstStyle/>
          <a:p>
            <a:pPr algn="just"/>
            <a:r>
              <a:rPr lang="ru-RU" altLang="ru-RU" sz="2400" smtClean="0">
                <a:latin typeface="Arial" pitchFamily="34" charset="0"/>
                <a:cs typeface="Arial" pitchFamily="34" charset="0"/>
              </a:rPr>
              <a:t>Сообщение социальной рекламы, предназначенное для одной аудитории, может не привлечь внимания другой, отличающейся по полу, возрасту, социальному составу.  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843213" y="158750"/>
            <a:ext cx="6265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latin typeface="Verdana" pitchFamily="34" charset="0"/>
              </a:rPr>
              <a:t>Название темы презентации		</a:t>
            </a:r>
            <a:r>
              <a:rPr lang="ru-RU" altLang="ru-RU" sz="1000" b="1">
                <a:latin typeface="Verdana" pitchFamily="34" charset="0"/>
              </a:rPr>
              <a:t>	Фамилия И. О.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39750" y="1916113"/>
            <a:ext cx="345598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 eaLnBrk="1" hangingPunct="1"/>
            <a:r>
              <a:rPr lang="ru-RU" altLang="ru-RU" sz="1400">
                <a:latin typeface="Verdana" pitchFamily="34" charset="0"/>
              </a:rPr>
              <a:t>Социальная реклама стремится изменить сформированное нежелательное отношение </a:t>
            </a:r>
            <a:r>
              <a:rPr lang="en-GB" altLang="ru-RU" sz="1400">
                <a:latin typeface="Verdana" pitchFamily="34" charset="0"/>
              </a:rPr>
              <a:t>/ </a:t>
            </a:r>
            <a:r>
              <a:rPr lang="ru-RU" altLang="ru-RU" sz="1400">
                <a:latin typeface="Verdana" pitchFamily="34" charset="0"/>
              </a:rPr>
              <a:t> привычную модель поведения  целевой аудитории.</a:t>
            </a:r>
          </a:p>
          <a:p>
            <a:pPr algn="just" eaLnBrk="1" hangingPunct="1"/>
            <a:endParaRPr lang="ru-RU" altLang="ru-RU" sz="1400">
              <a:latin typeface="Verdana" pitchFamily="34" charset="0"/>
            </a:endParaRPr>
          </a:p>
          <a:p>
            <a:pPr algn="just" eaLnBrk="1" hangingPunct="1"/>
            <a:r>
              <a:rPr lang="ru-RU" altLang="ru-RU" sz="1400">
                <a:latin typeface="Verdana" pitchFamily="34" charset="0"/>
              </a:rPr>
              <a:t>При этом объект представляется социально значимым</a:t>
            </a:r>
          </a:p>
          <a:p>
            <a:pPr algn="just" eaLnBrk="1" hangingPunct="1"/>
            <a:endParaRPr lang="ru-RU" altLang="ru-RU" sz="1400">
              <a:latin typeface="Verdana" pitchFamily="34" charset="0"/>
            </a:endParaRPr>
          </a:p>
          <a:p>
            <a:pPr algn="just" eaLnBrk="1" hangingPunct="1"/>
            <a:endParaRPr lang="ru-RU" altLang="ru-RU" sz="1400">
              <a:latin typeface="Verdana" pitchFamily="34" charset="0"/>
            </a:endParaRPr>
          </a:p>
          <a:p>
            <a:pPr algn="just" eaLnBrk="1" hangingPunct="1"/>
            <a:endParaRPr lang="ru-RU" altLang="ru-RU" sz="1400">
              <a:latin typeface="Verdana" pitchFamily="34" charset="0"/>
            </a:endParaRPr>
          </a:p>
          <a:p>
            <a:pPr algn="just" eaLnBrk="1" hangingPunct="1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ru-RU" altLang="ru-RU" sz="2800" b="1">
                <a:latin typeface="Verdana" pitchFamily="34" charset="0"/>
                <a:ea typeface="Verdana" pitchFamily="34" charset="0"/>
              </a:rPr>
              <a:t>Стратегии воздействия социальной рекламы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5508625" y="5589588"/>
            <a:ext cx="34210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400" dirty="0" smtClean="0">
                <a:latin typeface="+mn-lt"/>
                <a:hlinkClick r:id="rId4"/>
              </a:rPr>
              <a:t>Фото с  сайта </a:t>
            </a:r>
            <a:r>
              <a:rPr lang="en-US" sz="1400" dirty="0" smtClean="0">
                <a:latin typeface="+mn-lt"/>
                <a:hlinkClick r:id="rId4"/>
              </a:rPr>
              <a:t>https://www.adme.ru/tvorchestvo-hudozhniki/24-primera-socialnoj-reklamy-kotoraya-dostaet-do-serdca-1659415/</a:t>
            </a:r>
            <a:endParaRPr lang="ru-RU" altLang="ru-RU" sz="1400" b="1" dirty="0" smtClean="0">
              <a:latin typeface="+mn-lt"/>
            </a:endParaRPr>
          </a:p>
        </p:txBody>
      </p:sp>
      <p:pic>
        <p:nvPicPr>
          <p:cNvPr id="33799" name="Picture 9" descr="24 примера социальной рекламы, которая достает до серд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4238" y="1916113"/>
            <a:ext cx="41465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Две группы мотивов 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Информационные</a:t>
            </a:r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(т.е. имеющие негативную природу) побуждения:</a:t>
            </a:r>
          </a:p>
          <a:p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снятие проблемы;</a:t>
            </a:r>
          </a:p>
          <a:p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избежание проблемы;</a:t>
            </a:r>
          </a:p>
          <a:p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неполное удовлетворение;</a:t>
            </a:r>
          </a:p>
          <a:p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приемлемость избежания проблемной ситуации (смешанный мотив);</a:t>
            </a:r>
          </a:p>
          <a:p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обычное истощение запасов.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latin typeface="Verdana" pitchFamily="34" charset="0"/>
                <a:ea typeface="Verdana" pitchFamily="34" charset="0"/>
                <a:cs typeface="Arial" pitchFamily="34" charset="0"/>
              </a:rPr>
              <a:t>Трансформационные</a:t>
            </a:r>
            <a:r>
              <a:rPr lang="ru-RU" altLang="ru-RU" smtClean="0"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Трансформационные (позитивные, мотивы «вознаграждения») мотивы побуждения руководят потребителем, желающим «наградить», побаловать себя любимого:</a:t>
            </a:r>
          </a:p>
          <a:p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сенсорное удовлетворение;</a:t>
            </a:r>
          </a:p>
          <a:p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интеллектуальная или профессиональная стимуляция;</a:t>
            </a:r>
          </a:p>
          <a:p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социальное одобрение.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15900" y="476250"/>
            <a:ext cx="8712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u="sng">
                <a:solidFill>
                  <a:srgbClr val="000000"/>
                </a:solidFill>
                <a:latin typeface="Arial" pitchFamily="34" charset="0"/>
              </a:rPr>
              <a:t>Отличия от коммерческой рекламы   </a:t>
            </a:r>
          </a:p>
          <a:p>
            <a:endParaRPr lang="ru-RU" altLang="ru-RU" sz="1600">
              <a:solidFill>
                <a:srgbClr val="000000"/>
              </a:solidFill>
              <a:latin typeface="Arial" pitchFamily="34" charset="0"/>
            </a:endParaRPr>
          </a:p>
          <a:p>
            <a:pPr algn="just"/>
            <a:r>
              <a:rPr lang="ru-RU" altLang="ru-RU" sz="1600">
                <a:solidFill>
                  <a:srgbClr val="000000"/>
                </a:solidFill>
                <a:latin typeface="Arial" pitchFamily="34" charset="0"/>
              </a:rPr>
              <a:t>Стратегической целью любой социальной рекламы является изменение поведенческой модели общества по отношению к объекту рекламы, а в некоторых случаях — создание новых социальных ценностей. </a:t>
            </a:r>
          </a:p>
          <a:p>
            <a:pPr algn="just"/>
            <a:endParaRPr lang="ru-RU" altLang="ru-RU" sz="1600">
              <a:solidFill>
                <a:srgbClr val="000000"/>
              </a:solidFill>
              <a:latin typeface="Arial" pitchFamily="34" charset="0"/>
            </a:endParaRPr>
          </a:p>
          <a:p>
            <a:pPr algn="just"/>
            <a:r>
              <a:rPr lang="ru-RU" altLang="ru-RU" sz="1600">
                <a:solidFill>
                  <a:srgbClr val="000000"/>
                </a:solidFill>
                <a:latin typeface="Arial" pitchFamily="34" charset="0"/>
              </a:rPr>
              <a:t>В качестве объекта такой рекламы выступает осязаемый или неосязаемый социальный продукт (идеи, ценности, отношения), предназначенный для осуществления определенных изменений в сознании и поведении общественных групп</a:t>
            </a:r>
          </a:p>
          <a:p>
            <a:pPr algn="just"/>
            <a:endParaRPr lang="ru-RU" altLang="ru-RU"/>
          </a:p>
        </p:txBody>
      </p:sp>
      <p:pic>
        <p:nvPicPr>
          <p:cNvPr id="6147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141663"/>
            <a:ext cx="4824413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Содержание рекламного обращения 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>
                <a:latin typeface="Arial" pitchFamily="34" charset="0"/>
                <a:cs typeface="Arial" pitchFamily="34" charset="0"/>
              </a:rPr>
              <a:t>Содержание - основная проблема социальной рекламы.  </a:t>
            </a:r>
          </a:p>
          <a:p>
            <a:pPr algn="just"/>
            <a:r>
              <a:rPr lang="ru-RU" altLang="ru-RU" smtClean="0">
                <a:latin typeface="Arial" pitchFamily="34" charset="0"/>
                <a:cs typeface="Arial" pitchFamily="34" charset="0"/>
              </a:rPr>
              <a:t>В процессе своего воздействия оно оказывает влияние на мнение и поведение человека и соответственно принимается или отвергается им.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latin typeface="Arial" pitchFamily="34" charset="0"/>
                <a:cs typeface="Arial" pitchFamily="34" charset="0"/>
              </a:rPr>
              <a:t>Что влияет на эффективность? 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800" smtClean="0">
                <a:latin typeface="Arial" pitchFamily="34" charset="0"/>
                <a:cs typeface="Arial" pitchFamily="34" charset="0"/>
              </a:rPr>
              <a:t>Эффективность воздействия рекламы во многом зависит от того, насколько в ней учитываются особенности психических процессов человека. </a:t>
            </a:r>
          </a:p>
          <a:p>
            <a:pPr algn="just"/>
            <a:endParaRPr lang="ru-RU" altLang="ru-RU" sz="28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2800" smtClean="0">
                <a:latin typeface="Arial" pitchFamily="34" charset="0"/>
                <a:cs typeface="Arial" pitchFamily="34" charset="0"/>
              </a:rPr>
              <a:t>Метод внушения </a:t>
            </a:r>
          </a:p>
          <a:p>
            <a:pPr algn="just"/>
            <a:r>
              <a:rPr lang="ru-RU" altLang="ru-RU" sz="2800" smtClean="0">
                <a:latin typeface="Arial" pitchFamily="34" charset="0"/>
                <a:cs typeface="Arial" pitchFamily="34" charset="0"/>
              </a:rPr>
              <a:t>Метод убеждения.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Роль стереотипов 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400" smtClean="0">
                <a:latin typeface="Arial" pitchFamily="34" charset="0"/>
                <a:cs typeface="Arial" pitchFamily="34" charset="0"/>
              </a:rPr>
              <a:t>Стереотипное мышление  порой мешает оценить ситуацию объективно. </a:t>
            </a:r>
          </a:p>
          <a:p>
            <a:pPr algn="just"/>
            <a:endParaRPr lang="ru-RU" altLang="ru-RU" sz="24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2400" smtClean="0">
                <a:latin typeface="Arial" pitchFamily="34" charset="0"/>
                <a:cs typeface="Arial" pitchFamily="34" charset="0"/>
              </a:rPr>
              <a:t>Прямая «атака» социальной рекламы на стереотипное представление о чем-либо  расценивается потребителем как угроза его «я» и часто вызывает уклонение.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25450" y="333375"/>
            <a:ext cx="8229600" cy="1143000"/>
          </a:xfrm>
        </p:spPr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Избегать 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Не следует прибегать к повелительному наклонению. </a:t>
            </a: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Большинство людей не любят, когда им приказывают (Заплати налоги!).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Картинки по запросу социальная реклам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341438"/>
            <a:ext cx="3811588" cy="3805237"/>
          </a:xfrm>
        </p:spPr>
      </p:pic>
      <p:pic>
        <p:nvPicPr>
          <p:cNvPr id="41987" name="Picture 8" descr="Картинки по запросу социальная рекл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331913"/>
            <a:ext cx="4186237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smtClean="0">
                <a:latin typeface="Arial" pitchFamily="34" charset="0"/>
                <a:cs typeface="Arial" pitchFamily="34" charset="0"/>
              </a:rPr>
              <a:t>Восприятие социальной рекламы  -  сложный процесс анализа и синтеза информации </a:t>
            </a:r>
            <a:endParaRPr lang="ru-RU" altLang="ru-RU" sz="1800" b="1" smtClean="0"/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1600" smtClean="0">
                <a:latin typeface="Arial" pitchFamily="34" charset="0"/>
                <a:cs typeface="Arial" pitchFamily="34" charset="0"/>
              </a:rPr>
              <a:t>Реклама воспринимается сознанием как единое целое. </a:t>
            </a:r>
          </a:p>
          <a:p>
            <a:pPr algn="just"/>
            <a:endParaRPr lang="ru-RU" altLang="ru-RU" sz="16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1600" smtClean="0">
                <a:latin typeface="Arial" pitchFamily="34" charset="0"/>
                <a:cs typeface="Arial" pitchFamily="34" charset="0"/>
              </a:rPr>
              <a:t>Степень воздействия социальной рекламы в целом зависит от степени воздействия составляющих ее частей. </a:t>
            </a:r>
          </a:p>
          <a:p>
            <a:pPr algn="just"/>
            <a:endParaRPr lang="ru-RU" altLang="ru-RU" sz="16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1600" smtClean="0">
                <a:latin typeface="Arial" pitchFamily="34" charset="0"/>
                <a:cs typeface="Arial" pitchFamily="34" charset="0"/>
              </a:rPr>
              <a:t>Так, преподнесение текста неквалифицированным диктором может снизить общее впечатление о радиорекламе в целом, хотя само содержание информации может представлять большой интерес для слушателей. </a:t>
            </a:r>
          </a:p>
          <a:p>
            <a:pPr algn="just"/>
            <a:endParaRPr lang="ru-RU" altLang="ru-RU" sz="16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1600" smtClean="0">
                <a:latin typeface="Arial" pitchFamily="34" charset="0"/>
                <a:cs typeface="Arial" pitchFamily="34" charset="0"/>
              </a:rPr>
              <a:t>Потому все части рекламного обращения (изображение, текст, звук) должны быть целенаправленны и обладать достаточной силой воздействия</a:t>
            </a:r>
            <a:r>
              <a:rPr lang="ru-RU" altLang="ru-RU" sz="1600" smtClean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ÐÐ°ÑÑÐ¸Ð½ÐºÐ¸ Ð¿Ð¾ Ð·Ð°Ð¿ÑÐ¾ÑÑ Ð¶ÑÑÐ½Ð°Ð»Ð¸ÑÑÐ¸ÐºÐ° Ð² Ð±ÑÐ°Ð·Ð¸Ð»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700213"/>
            <a:ext cx="49260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latin typeface="Arial" pitchFamily="34" charset="0"/>
                <a:cs typeface="Arial" pitchFamily="34" charset="0"/>
              </a:rPr>
              <a:t>Примеры социальной рекламы за рубежом </a:t>
            </a:r>
          </a:p>
        </p:txBody>
      </p:sp>
      <p:pic>
        <p:nvPicPr>
          <p:cNvPr id="44036" name="Picture 2" descr="Картинки по запросу удачная социальная рекл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1700213"/>
            <a:ext cx="306705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Ценности общества  как фактор эффективности 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Эффективность рекламного сообщения зависит от  его «попадания» в социальные запросы, соответствие ценностям общества.</a:t>
            </a:r>
          </a:p>
          <a:p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pic>
        <p:nvPicPr>
          <p:cNvPr id="45060" name="Picture 2" descr="http://vestniksr.ru/upload/000/u1/376/c59ed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2571750"/>
            <a:ext cx="446087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435600" y="5805488"/>
            <a:ext cx="34940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latin typeface="+mn-lt"/>
                <a:hlinkClick r:id="rId3"/>
              </a:rPr>
              <a:t>Фото с  сайта</a:t>
            </a:r>
            <a:endParaRPr lang="ru-RU" altLang="ru-RU" sz="1400" b="1" dirty="0" smtClean="0">
              <a:latin typeface="+mn-lt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sz="1400" dirty="0" smtClean="0">
                <a:hlinkClick r:id="rId4"/>
              </a:rPr>
              <a:t>http://vestniksr.ru/news/12753-gazeta-vestnik-surgutskogo-raiona-vybrala-svoego-pobeditelja-na-konkurse-socialnoi-reklamy.html</a:t>
            </a:r>
            <a:endParaRPr lang="ru-RU" altLang="ru-RU" sz="14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Примеры кампаний </a:t>
            </a:r>
          </a:p>
        </p:txBody>
      </p:sp>
      <p:sp>
        <p:nvSpPr>
          <p:cNvPr id="46083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Кейс</a:t>
            </a:r>
            <a:r>
              <a:rPr lang="en-GB" altLang="ru-RU" smtClean="0"/>
              <a:t> 1</a:t>
            </a:r>
            <a:r>
              <a:rPr lang="ru-RU" altLang="ru-RU" smtClean="0"/>
              <a:t> . «Позвоните родителям» ( эффективное воздействии на аудиторию)</a:t>
            </a:r>
          </a:p>
          <a:p>
            <a:r>
              <a:rPr lang="ru-RU" altLang="ru-RU" smtClean="0"/>
              <a:t> </a:t>
            </a:r>
          </a:p>
        </p:txBody>
      </p:sp>
      <p:pic>
        <p:nvPicPr>
          <p:cNvPr id="4608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924175"/>
            <a:ext cx="49117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latin typeface="Arial" pitchFamily="34" charset="0"/>
                <a:cs typeface="Arial" pitchFamily="34" charset="0"/>
              </a:rPr>
              <a:t>Кейс 2. Социальная реклама по борьбе  с пьянством </a:t>
            </a:r>
          </a:p>
        </p:txBody>
      </p:sp>
      <p:pic>
        <p:nvPicPr>
          <p:cNvPr id="47107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49413"/>
            <a:ext cx="4349750" cy="3168650"/>
          </a:xfrm>
          <a:noFill/>
        </p:spPr>
      </p:pic>
      <p:pic>
        <p:nvPicPr>
          <p:cNvPr id="47108" name="Picture 4" descr="Картинки по запросу социальная рекламам против пьянсв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1773238"/>
            <a:ext cx="35004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95288" y="476250"/>
            <a:ext cx="84978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Социальная реклама реализуется с помощью </a:t>
            </a:r>
            <a:r>
              <a:rPr lang="ru-RU" altLang="ru-RU" i="1">
                <a:solidFill>
                  <a:srgbClr val="663333"/>
                </a:solidFill>
                <a:latin typeface="Arial" pitchFamily="34" charset="0"/>
              </a:rPr>
              <a:t>социальной рекламной кампании</a:t>
            </a: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 — организованного усилия группы людей (</a:t>
            </a:r>
            <a:r>
              <a:rPr lang="ru-RU" altLang="ru-RU" i="1">
                <a:solidFill>
                  <a:srgbClr val="663333"/>
                </a:solidFill>
                <a:latin typeface="Arial" pitchFamily="34" charset="0"/>
              </a:rPr>
              <a:t>агентов перемен</a:t>
            </a: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), направленного на убеждение других людей принять или изменить поведение, отношение или практики, либо поддержать социально-значимые общественные проекты. </a:t>
            </a:r>
            <a:endParaRPr lang="en-US" altLang="ru-RU">
              <a:solidFill>
                <a:srgbClr val="000000"/>
              </a:solidFill>
              <a:latin typeface="Arial" pitchFamily="34" charset="0"/>
            </a:endParaRPr>
          </a:p>
          <a:p>
            <a:pPr algn="just"/>
            <a:endParaRPr lang="en-US" altLang="ru-RU">
              <a:solidFill>
                <a:srgbClr val="000000"/>
              </a:solidFill>
              <a:latin typeface="Arial" pitchFamily="34" charset="0"/>
            </a:endParaRPr>
          </a:p>
          <a:p>
            <a:pPr algn="just"/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Используя инструменты рекламы, агенты перемен активизируют внимание общества или его части с целью осуществления изменений в его сознании и поведении по отношению к тем или иным социально-значимым проблемам.</a:t>
            </a:r>
            <a:endParaRPr lang="ru-RU" alt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Кейс 3. «Безопасного секса не бывает» </a:t>
            </a:r>
            <a:br>
              <a:rPr lang="ru-RU" altLang="ru-RU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altLang="ru-RU" sz="2800" b="1" smtClean="0"/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Рекламная кампания по  предупреждению ВИЧ-инфицирования в середине 2000 по инициативе  Мосгордумы.</a:t>
            </a:r>
          </a:p>
          <a:p>
            <a:pPr algn="just"/>
            <a:endParaRPr lang="ru-RU" altLang="ru-RU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altLang="ru-RU" sz="2400" smtClean="0">
                <a:latin typeface="Verdana" pitchFamily="34" charset="0"/>
                <a:ea typeface="Verdana" pitchFamily="34" charset="0"/>
                <a:cs typeface="Arial" pitchFamily="34" charset="0"/>
              </a:rPr>
              <a:t>Эффект – негативные последствия. </a:t>
            </a:r>
          </a:p>
          <a:p>
            <a:pPr algn="just"/>
            <a:endParaRPr lang="ru-RU" altLang="ru-RU" sz="2400" smtClean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r>
              <a:rPr lang="ru-RU" altLang="ru-RU" sz="2400" smtClean="0">
                <a:latin typeface="Verdana" pitchFamily="34" charset="0"/>
                <a:ea typeface="Verdana" pitchFamily="34" charset="0"/>
                <a:cs typeface="Arial" pitchFamily="34" charset="0"/>
              </a:rPr>
              <a:t>Причина – некорректная апелляция к ценностям молодежи.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и по запросу фото социальная реклама коррупция прим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81685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фото социальная реклама коррупция прим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341438"/>
            <a:ext cx="6667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и по запросу фото социальная реклама коррупция прим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408781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Картинки по запросу фото социальная реклама коррупция приме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213100"/>
            <a:ext cx="547528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Семантика цвета </a:t>
            </a:r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ru-RU" altLang="ru-RU" sz="20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Красный</a:t>
            </a:r>
            <a:r>
              <a:rPr lang="ru-RU" altLang="ru-RU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— настраивает на решительность, способен вызвать у человека сильное желание совершить тот или иной поступок, сделать энергичное усилие и купить, к примеру, рекламируемый товар.</a:t>
            </a:r>
            <a:r>
              <a:rPr lang="ru-RU" altLang="ru-RU" sz="2000" i="1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Font typeface="Arial" pitchFamily="34" charset="0"/>
              <a:buNone/>
            </a:pPr>
            <a:endParaRPr lang="ru-RU" altLang="ru-RU" sz="2000" i="1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altLang="ru-RU" sz="2000" b="1" i="1" smtClean="0">
                <a:latin typeface="Arial" pitchFamily="34" charset="0"/>
                <a:cs typeface="Arial" pitchFamily="34" charset="0"/>
              </a:rPr>
              <a:t>Белый</a:t>
            </a:r>
            <a:r>
              <a:rPr lang="ru-RU" altLang="ru-RU" sz="2000" smtClean="0">
                <a:latin typeface="Arial" pitchFamily="34" charset="0"/>
                <a:cs typeface="Arial" pitchFamily="34" charset="0"/>
              </a:rPr>
              <a:t> — цвет полной открытости, готовности воспринимать мир во всем его многообразии. А еще этот цвет хорош тем, что не несет никаких неприятных ощущений. </a:t>
            </a:r>
          </a:p>
          <a:p>
            <a:pPr marL="0" indent="0" algn="just">
              <a:buFont typeface="Arial" pitchFamily="34" charset="0"/>
              <a:buNone/>
            </a:pPr>
            <a:endParaRPr lang="ru-RU" altLang="ru-RU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altLang="ru-RU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4525962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ru-RU" altLang="ru-RU" sz="18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Оранжевый</a:t>
            </a:r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— цвет здоровья и творчества.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altLang="ru-RU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Данный цвет лучше всего использовать в рекламе медикаментов, детских товаров, а также услуг в области здравоохранения и образования. Оранжевый цвет прибавляет активности, но при этом дает ощущение внутреннего равновесия и душевной гармонии.</a:t>
            </a:r>
          </a:p>
          <a:p>
            <a:pPr marL="0" indent="0" algn="just"/>
            <a:endParaRPr lang="ru-RU" altLang="ru-RU" sz="1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/>
            <a:endParaRPr lang="ru-RU" altLang="ru-RU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altLang="ru-RU" sz="16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Желтый</a:t>
            </a:r>
            <a:r>
              <a:rPr lang="ru-RU" altLang="ru-RU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— настраивает на коммуникабельность. Это цвет открытости и общительности.  Кроме того, желтый способен «наделить» предмет интеллектом, поэтому, например, рекламу товаров типа «хайтек» лучше всего сделать в желтом цвете. </a:t>
            </a:r>
          </a:p>
          <a:p>
            <a:pPr marL="0" indent="0">
              <a:buFont typeface="Arial" pitchFamily="34" charset="0"/>
              <a:buNone/>
            </a:pPr>
            <a:endParaRPr lang="ru-RU" altLang="ru-RU" sz="1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 algn="just"/>
            <a:r>
              <a:rPr lang="ru-RU" altLang="ru-RU" sz="1800" b="1" i="1" smtClean="0">
                <a:latin typeface="Arial" pitchFamily="34" charset="0"/>
                <a:cs typeface="Arial" pitchFamily="34" charset="0"/>
              </a:rPr>
              <a:t>Синий</a:t>
            </a:r>
            <a:r>
              <a:rPr lang="ru-RU" altLang="ru-RU" sz="1800" smtClean="0">
                <a:latin typeface="Arial" pitchFamily="34" charset="0"/>
                <a:cs typeface="Arial" pitchFamily="34" charset="0"/>
              </a:rPr>
              <a:t> — помогает сконцентрироваться на самом необходимом: не расплыться по мелочам, не разбрасываться. Синяя деталь в каталоге или рекламном проспекте сразу привлечет к себе внимание и, в отличие от красной, никогда не вызовет отрицательных эмоций.</a:t>
            </a:r>
          </a:p>
          <a:p>
            <a:pPr algn="just"/>
            <a:endParaRPr lang="ru-RU" altLang="ru-RU" sz="18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altLang="ru-RU" sz="18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1800" b="1" smtClean="0">
                <a:latin typeface="Arial" pitchFamily="34" charset="0"/>
                <a:cs typeface="Arial" pitchFamily="34" charset="0"/>
              </a:rPr>
              <a:t>Черный </a:t>
            </a:r>
            <a:r>
              <a:rPr lang="ru-RU" altLang="ru-RU" sz="1800" b="1" smtClean="0"/>
              <a:t>  </a:t>
            </a:r>
            <a:r>
              <a:rPr lang="ru-RU" altLang="ru-RU" sz="1800" smtClean="0"/>
              <a:t>-  помогает от всего отгородиться, замкнуться.  Но  вместе  с тем  данный цвет способен настроить на меланхолию и уныние. В черном приходит ощущение одиночества и изоляции от окружающего мира. Именно поэтому данный цвет в печатной рекламе лучше не использовать. </a:t>
            </a:r>
            <a:endParaRPr lang="ru-RU" altLang="ru-RU" sz="18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i="1" smtClean="0">
                <a:solidFill>
                  <a:srgbClr val="0F0F0F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Влияние цвета на восприятие рекламного сообщения</a:t>
            </a:r>
            <a:r>
              <a:rPr lang="ru-RU" altLang="ru-RU" sz="200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altLang="ru-RU" sz="2000" smtClean="0"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endParaRPr lang="ru-RU" altLang="ru-RU" sz="200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00113" y="1104900"/>
          <a:ext cx="7599362" cy="4741862"/>
        </p:xfrm>
        <a:graphic>
          <a:graphicData uri="http://schemas.openxmlformats.org/drawingml/2006/table">
            <a:tbl>
              <a:tblPr/>
              <a:tblGrid>
                <a:gridCol w="1266825"/>
                <a:gridCol w="1265237"/>
                <a:gridCol w="1266825"/>
                <a:gridCol w="1266825"/>
                <a:gridCol w="1266825"/>
                <a:gridCol w="1266825"/>
              </a:tblGrid>
              <a:tr h="20794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Цвет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Символ зрительно-чувственного восприятия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Расстояние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Температура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Душевное настроение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Гигиеническое воздействие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</a:tr>
              <a:tr h="601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Зеленый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далекий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уменьшает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нейтральный, очень холодный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очень спокойный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свежий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</a:tr>
              <a:tr h="627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Красный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близкий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увеличивает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теплый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раздражающий, тревожный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</a:tr>
              <a:tr h="7446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Оранжевый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очень близкий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увеличивает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очень теплый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увлекательный, возбуждающий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</a:tr>
              <a:tr h="7922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Желтый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близкий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очень теплый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увлекательный, возбуждающий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</a:tr>
              <a:tr h="409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Коричневый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очень близкий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нейтральный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грязный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</a:tr>
              <a:tr h="7566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Фиолетовый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очень близкий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холодный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агрессивно тревожный, обескураживающий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516" marR="12516" marT="12518" marB="12518" horzOverflow="overflow">
                    <a:lnL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</a:tr>
            </a:tbl>
          </a:graphicData>
        </a:graphic>
      </p:graphicFrame>
      <p:sp>
        <p:nvSpPr>
          <p:cNvPr id="55359" name="Rectangle 1"/>
          <p:cNvSpPr>
            <a:spLocks noChangeArrowheads="1"/>
          </p:cNvSpPr>
          <p:nvPr/>
        </p:nvSpPr>
        <p:spPr bwMode="auto">
          <a:xfrm>
            <a:off x="971550" y="5995988"/>
            <a:ext cx="4537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altLang="ru-RU" i="1">
                <a:solidFill>
                  <a:srgbClr val="0F0F0F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Ресурс:  </a:t>
            </a:r>
            <a:r>
              <a:rPr lang="en-US" altLang="ru-RU">
                <a:latin typeface="Verdana" pitchFamily="34" charset="0"/>
                <a:ea typeface="Verdana" pitchFamily="34" charset="0"/>
                <a:cs typeface="Times New Roman" pitchFamily="18" charset="0"/>
                <a:hlinkClick r:id="rId2"/>
              </a:rPr>
              <a:t>https://psyfactor.org/lib/color9.htm</a:t>
            </a:r>
            <a:r>
              <a:rPr lang="ru-RU" altLang="ru-RU" i="1">
                <a:solidFill>
                  <a:srgbClr val="0F0F0F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lang="ru-RU" altLang="ru-RU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и по запросу самые удачные цветовые сочетания в реклам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230313"/>
            <a:ext cx="6027738" cy="4525962"/>
          </a:xfrm>
          <a:noFill/>
        </p:spPr>
      </p:pic>
      <p:sp>
        <p:nvSpPr>
          <p:cNvPr id="56323" name="Rectangle 1"/>
          <p:cNvSpPr>
            <a:spLocks noChangeArrowheads="1"/>
          </p:cNvSpPr>
          <p:nvPr/>
        </p:nvSpPr>
        <p:spPr bwMode="auto">
          <a:xfrm>
            <a:off x="971550" y="5857875"/>
            <a:ext cx="54721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altLang="ru-RU" i="1">
                <a:solidFill>
                  <a:srgbClr val="0F0F0F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Ресурс: </a:t>
            </a:r>
            <a:r>
              <a:rPr lang="en-US" altLang="ru-RU">
                <a:latin typeface="Verdana" pitchFamily="34" charset="0"/>
                <a:ea typeface="Verdana" pitchFamily="34" charset="0"/>
                <a:cs typeface="Times New Roman" pitchFamily="18" charset="0"/>
                <a:hlinkClick r:id="rId3"/>
              </a:rPr>
              <a:t>https://smallbusiness.chron.com/psychology-color-commercial-settings-74744.html</a:t>
            </a:r>
            <a:endParaRPr lang="ru-RU" altLang="ru-RU"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6324" name="Заголовок 3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ru-RU" altLang="ru-RU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ПРИМЕРЫ СОЧЕТАНИЙ ЦВЕТА   </a:t>
            </a:r>
            <a:r>
              <a:rPr lang="ru-RU" altLang="ru-RU" sz="2000" smtClean="0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3529013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2" descr="Картинки по запросу фото социальная реклама коррупция приме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76250"/>
            <a:ext cx="3573463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843213" y="158750"/>
            <a:ext cx="6265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latin typeface="Verdana" pitchFamily="34" charset="0"/>
              </a:rPr>
              <a:t>Социальная реклама</a:t>
            </a:r>
            <a:endParaRPr lang="ru-RU" altLang="ru-RU" sz="1000" b="1">
              <a:latin typeface="Verdana" pitchFamily="34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76327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ru-RU">
                <a:latin typeface="Arial" pitchFamily="34" charset="0"/>
              </a:rPr>
              <a:t>Особые характеристики социальной рекламы: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>
                <a:latin typeface="Arial" pitchFamily="34" charset="0"/>
              </a:rPr>
              <a:t>- основная цель  - привлечь  внимания и формирование определенного отношения общества к социальным и государственным проблемам: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>
                <a:latin typeface="Arial" pitchFamily="34" charset="0"/>
              </a:rPr>
              <a:t>- целевая аудитория  -  все общество или его значительная часть, в отличие от коммерческой рекламы, направленной на определенную узкую целевую группу;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>
                <a:latin typeface="Arial" pitchFamily="34" charset="0"/>
              </a:rPr>
              <a:t>- социальная реклама не приводит к приобретению ее организатором коммерческой выгоды в виде прироста продаж и т.п.;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>
                <a:latin typeface="Arial" pitchFamily="34" charset="0"/>
              </a:rPr>
              <a:t>- эффект от социальной рекламы, как правило, </a:t>
            </a:r>
            <a:r>
              <a:rPr lang="ru-RU" altLang="ru-RU" b="1">
                <a:latin typeface="Arial" pitchFamily="34" charset="0"/>
              </a:rPr>
              <a:t>долгосрочный и проявляется не сразу</a:t>
            </a:r>
            <a:r>
              <a:rPr lang="ru-RU" altLang="ru-RU">
                <a:latin typeface="Arial" pitchFamily="34" charset="0"/>
              </a:rPr>
              <a:t>;</a:t>
            </a:r>
          </a:p>
          <a:p>
            <a:pPr algn="just"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ru-RU" altLang="ru-RU" sz="2800" b="1">
                <a:latin typeface="Verdana" pitchFamily="34" charset="0"/>
              </a:rPr>
              <a:t>Специфика социальной рекламы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684213" y="908050"/>
            <a:ext cx="79200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383838"/>
                </a:solidFill>
                <a:latin typeface="Helvetica" pitchFamily="34" charset="0"/>
              </a:rPr>
              <a:t>Евневич М.А., Ябурова Д.В. Влияние социальной рекламы на поведение человека в зависимости от содержания сообщения // Российское предпринимательство. – 2015. – Том 16. – № 22. – С. 4169-4182. – doi: 10.18334/rp.16.22.2083</a:t>
            </a:r>
            <a:r>
              <a:rPr lang="en-GB" altLang="ru-RU">
                <a:solidFill>
                  <a:srgbClr val="383838"/>
                </a:solidFill>
                <a:latin typeface="Helvetica" pitchFamily="34" charset="0"/>
              </a:rPr>
              <a:t> URL:</a:t>
            </a:r>
            <a:r>
              <a:rPr lang="en-US" altLang="ru-RU">
                <a:hlinkClick r:id="rId2"/>
              </a:rPr>
              <a:t>https://genproc.gov.ru/anticor/anticor-legal-education/video/1481150/</a:t>
            </a:r>
            <a:endParaRPr lang="ru-RU" altLang="ru-RU"/>
          </a:p>
          <a:p>
            <a:endParaRPr lang="ru-RU" altLang="ru-RU"/>
          </a:p>
          <a:p>
            <a:r>
              <a:rPr lang="ru-RU" altLang="ru-RU"/>
              <a:t>Шуванов В.И. Психология цвета в рекламе. </a:t>
            </a:r>
            <a:r>
              <a:rPr lang="en-GB" altLang="ru-RU">
                <a:hlinkClick r:id="rId3"/>
              </a:rPr>
              <a:t>URL:</a:t>
            </a:r>
            <a:r>
              <a:rPr lang="en-US" altLang="ru-RU">
                <a:hlinkClick r:id="rId3"/>
              </a:rPr>
              <a:t>https://psyfactor.org/lib/color9.htm</a:t>
            </a:r>
            <a:r>
              <a:rPr lang="en-US" altLang="ru-RU"/>
              <a:t> </a:t>
            </a:r>
          </a:p>
          <a:p>
            <a:endParaRPr lang="en-US" altLang="ru-RU"/>
          </a:p>
          <a:p>
            <a:endParaRPr lang="en-US" altLang="ru-RU"/>
          </a:p>
          <a:p>
            <a:endParaRPr lang="en-US" altLang="ru-RU">
              <a:hlinkClick r:id="rId4"/>
            </a:endParaRPr>
          </a:p>
          <a:p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468313" y="1125538"/>
            <a:ext cx="77755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solidFill>
                  <a:srgbClr val="383838"/>
                </a:solidFill>
                <a:latin typeface="Helvetica" pitchFamily="34" charset="0"/>
              </a:rPr>
              <a:t>В любой рекламе используется эмоциональная подача смыслового сообщения. Интонации и эмоции, которые при этом эксплуатируются, разные, но, как правило, рекламу с эмоциональной точки зрения можно характеризовать как</a:t>
            </a:r>
            <a:r>
              <a:rPr lang="en-US" altLang="ru-RU">
                <a:solidFill>
                  <a:srgbClr val="383838"/>
                </a:solidFill>
                <a:latin typeface="Helvetica" pitchFamily="34" charset="0"/>
              </a:rPr>
              <a:t>:</a:t>
            </a:r>
            <a:endParaRPr lang="ru-RU" altLang="ru-RU">
              <a:solidFill>
                <a:srgbClr val="383838"/>
              </a:solidFill>
              <a:latin typeface="Helvetica" pitchFamily="34" charset="0"/>
            </a:endParaRPr>
          </a:p>
          <a:p>
            <a:pPr algn="just"/>
            <a:r>
              <a:rPr lang="ru-RU" altLang="ru-RU">
                <a:solidFill>
                  <a:srgbClr val="383838"/>
                </a:solidFill>
                <a:latin typeface="Helvetica" pitchFamily="34" charset="0"/>
              </a:rPr>
              <a:t>- </a:t>
            </a:r>
            <a:r>
              <a:rPr lang="ru-RU" altLang="ru-RU" i="1">
                <a:solidFill>
                  <a:srgbClr val="383838"/>
                </a:solidFill>
                <a:latin typeface="Helvetica" pitchFamily="34" charset="0"/>
              </a:rPr>
              <a:t>релаксирующую,</a:t>
            </a:r>
          </a:p>
          <a:p>
            <a:pPr algn="just"/>
            <a:r>
              <a:rPr lang="ru-RU" altLang="ru-RU" i="1">
                <a:solidFill>
                  <a:srgbClr val="383838"/>
                </a:solidFill>
                <a:latin typeface="Helvetica" pitchFamily="34" charset="0"/>
              </a:rPr>
              <a:t>- агрессивную,</a:t>
            </a:r>
          </a:p>
          <a:p>
            <a:pPr algn="just"/>
            <a:r>
              <a:rPr lang="ru-RU" altLang="ru-RU" i="1">
                <a:solidFill>
                  <a:srgbClr val="383838"/>
                </a:solidFill>
                <a:latin typeface="Helvetica" pitchFamily="34" charset="0"/>
              </a:rPr>
              <a:t>- чарующую,</a:t>
            </a:r>
          </a:p>
          <a:p>
            <a:pPr algn="just"/>
            <a:r>
              <a:rPr lang="ru-RU" altLang="ru-RU" i="1">
                <a:solidFill>
                  <a:srgbClr val="383838"/>
                </a:solidFill>
                <a:latin typeface="Helvetica" pitchFamily="34" charset="0"/>
              </a:rPr>
              <a:t>- набатную,</a:t>
            </a:r>
          </a:p>
          <a:p>
            <a:pPr algn="just"/>
            <a:r>
              <a:rPr lang="ru-RU" altLang="ru-RU" i="1">
                <a:solidFill>
                  <a:srgbClr val="383838"/>
                </a:solidFill>
                <a:latin typeface="Helvetica" pitchFamily="34" charset="0"/>
              </a:rPr>
              <a:t>- бытовую,</a:t>
            </a:r>
          </a:p>
          <a:p>
            <a:pPr algn="just"/>
            <a:r>
              <a:rPr lang="ru-RU" altLang="ru-RU" i="1">
                <a:solidFill>
                  <a:srgbClr val="383838"/>
                </a:solidFill>
                <a:latin typeface="Helvetica" pitchFamily="34" charset="0"/>
              </a:rPr>
              <a:t>- интимную и т.д.</a:t>
            </a:r>
            <a:endParaRPr lang="en-US" altLang="ru-RU" i="1">
              <a:solidFill>
                <a:srgbClr val="383838"/>
              </a:solidFill>
              <a:latin typeface="Helvetica" pitchFamily="34" charset="0"/>
            </a:endParaRPr>
          </a:p>
          <a:p>
            <a:pPr algn="just"/>
            <a:endParaRPr lang="en-US" altLang="ru-RU" i="1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843213" y="158750"/>
            <a:ext cx="6265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latin typeface="Verdana" pitchFamily="34" charset="0"/>
              </a:rPr>
              <a:t>Социальная реклама</a:t>
            </a:r>
            <a:endParaRPr lang="ru-RU" altLang="ru-RU" sz="1000" b="1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95288" y="476250"/>
            <a:ext cx="84248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Arial" pitchFamily="34" charset="0"/>
              </a:rPr>
              <a:t>Социальная реклама чаще всего использует или шокирующую, или ироничную подачу. </a:t>
            </a:r>
            <a:endParaRPr lang="en-US" altLang="ru-RU">
              <a:latin typeface="Arial" pitchFamily="34" charset="0"/>
            </a:endParaRPr>
          </a:p>
          <a:p>
            <a:pPr algn="just"/>
            <a:endParaRPr lang="en-US" altLang="ru-RU">
              <a:latin typeface="Arial" pitchFamily="34" charset="0"/>
            </a:endParaRPr>
          </a:p>
          <a:p>
            <a:pPr algn="just"/>
            <a:r>
              <a:rPr lang="ru-RU" altLang="ru-RU">
                <a:latin typeface="Arial" pitchFamily="34" charset="0"/>
              </a:rPr>
              <a:t>Перед создателями рекламы встает вопрос об установлении тона и интенсивности шока в рекламном сообщении.</a:t>
            </a:r>
            <a:endParaRPr lang="ru-RU" altLang="ru-RU">
              <a:solidFill>
                <a:srgbClr val="383838"/>
              </a:solidFill>
              <a:latin typeface="Arial" pitchFamily="34" charset="0"/>
            </a:endParaRPr>
          </a:p>
        </p:txBody>
      </p:sp>
      <p:pic>
        <p:nvPicPr>
          <p:cNvPr id="11267" name="Picture 2" descr="Картинки по запросу социальная реклама примеры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36838"/>
            <a:ext cx="48958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43213" y="158750"/>
            <a:ext cx="6265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latin typeface="Verdana" pitchFamily="34" charset="0"/>
              </a:rPr>
              <a:t>Социальная реклама</a:t>
            </a:r>
            <a:endParaRPr lang="ru-RU" altLang="ru-RU" sz="1000" b="1">
              <a:latin typeface="Verdana" pitchFamily="34" charset="0"/>
            </a:endParaRPr>
          </a:p>
        </p:txBody>
      </p:sp>
      <p:pic>
        <p:nvPicPr>
          <p:cNvPr id="12292" name="Picture 6" descr="Картинки по запросу социальная реклама примеры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" y="1341438"/>
            <a:ext cx="5410200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лучшая социальная реклама прим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65175"/>
            <a:ext cx="7567612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1252</Words>
  <Application>Microsoft Office PowerPoint</Application>
  <PresentationFormat>Экран (4:3)</PresentationFormat>
  <Paragraphs>238</Paragraphs>
  <Slides>50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Условия эффективности социальной рекламы. </vt:lpstr>
      <vt:lpstr>Планирование социальной рекламной кампании</vt:lpstr>
      <vt:lpstr>Этап II. Выбор эффективного обращения  </vt:lpstr>
      <vt:lpstr>Что может заинтересовать адресата сообщения? </vt:lpstr>
      <vt:lpstr>Этап III. Выбор средств распространения информации:  </vt:lpstr>
      <vt:lpstr>Этап IV.  Выбор достойных источников</vt:lpstr>
      <vt:lpstr>Этап V. Обратная связь  </vt:lpstr>
      <vt:lpstr>Что важно выяснить? </vt:lpstr>
      <vt:lpstr>Основа успеха рекламы  </vt:lpstr>
      <vt:lpstr>Слайд 26</vt:lpstr>
      <vt:lpstr>Слайд 27</vt:lpstr>
      <vt:lpstr>Две группы мотивов </vt:lpstr>
      <vt:lpstr>Трансформационные </vt:lpstr>
      <vt:lpstr>Содержание рекламного обращения </vt:lpstr>
      <vt:lpstr>Что влияет на эффективность? </vt:lpstr>
      <vt:lpstr>Роль стереотипов </vt:lpstr>
      <vt:lpstr>Избегать </vt:lpstr>
      <vt:lpstr>Слайд 34</vt:lpstr>
      <vt:lpstr>Восприятие социальной рекламы  -  сложный процесс анализа и синтеза информации </vt:lpstr>
      <vt:lpstr>Примеры социальной рекламы за рубежом </vt:lpstr>
      <vt:lpstr>Ценности общества  как фактор эффективности </vt:lpstr>
      <vt:lpstr>Примеры кампаний </vt:lpstr>
      <vt:lpstr>Кейс 2. Социальная реклама по борьбе  с пьянством </vt:lpstr>
      <vt:lpstr>Кейс 3. «Безопасного секса не бывает»  </vt:lpstr>
      <vt:lpstr>Слайд 41</vt:lpstr>
      <vt:lpstr>Слайд 42</vt:lpstr>
      <vt:lpstr>Слайд 43</vt:lpstr>
      <vt:lpstr>Семантика цвета </vt:lpstr>
      <vt:lpstr>Слайд 45</vt:lpstr>
      <vt:lpstr>Слайд 46</vt:lpstr>
      <vt:lpstr>Влияние цвета на восприятие рекламного сообщения </vt:lpstr>
      <vt:lpstr>ПРИМЕРЫ СОЧЕТАНИЙ ЦВЕТА    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Tzup</cp:lastModifiedBy>
  <cp:revision>65</cp:revision>
  <cp:lastPrinted>2019-11-20T06:43:06Z</cp:lastPrinted>
  <dcterms:created xsi:type="dcterms:W3CDTF">2011-09-19T03:23:37Z</dcterms:created>
  <dcterms:modified xsi:type="dcterms:W3CDTF">2020-01-29T04:46:29Z</dcterms:modified>
</cp:coreProperties>
</file>